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42803750" cx="302752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yIl4Yf7i5m65tLDKee9g2yWQR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270641" y="7005156"/>
            <a:ext cx="25733931" cy="149020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Play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3784402" y="22481887"/>
            <a:ext cx="22706410" cy="10334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/>
            </a:lvl1pPr>
            <a:lvl2pPr lvl="1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/>
            </a:lvl2pPr>
            <a:lvl3pPr lvl="2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/>
            </a:lvl3pPr>
            <a:lvl4pPr lvl="3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4pPr>
            <a:lvl5pPr lvl="4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5pPr>
            <a:lvl6pPr lvl="5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6pPr>
            <a:lvl7pPr lvl="6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7pPr>
            <a:lvl8pPr lvl="7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8pPr>
            <a:lvl9pPr lvl="8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558310" y="11917631"/>
            <a:ext cx="27158594" cy="26112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6792642" y="17151963"/>
            <a:ext cx="36274211" cy="65280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6452763" y="10813091"/>
            <a:ext cx="36274211" cy="19205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2065654" y="10671229"/>
            <a:ext cx="26112371" cy="178051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Play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2065654" y="28644846"/>
            <a:ext cx="26112371" cy="936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rgbClr val="757575"/>
              </a:buClr>
              <a:buSzPts val="7946"/>
              <a:buNone/>
              <a:defRPr sz="7946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757575"/>
              </a:buClr>
              <a:buSzPts val="6622"/>
              <a:buNone/>
              <a:defRPr sz="6622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757575"/>
              </a:buClr>
              <a:buSzPts val="5960"/>
              <a:buNone/>
              <a:defRPr sz="596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757575"/>
              </a:buClr>
              <a:buSzPts val="5297"/>
              <a:buNone/>
              <a:defRPr sz="5297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757575"/>
              </a:buClr>
              <a:buSzPts val="5297"/>
              <a:buNone/>
              <a:defRPr sz="5297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757575"/>
              </a:buClr>
              <a:buSzPts val="5297"/>
              <a:buNone/>
              <a:defRPr sz="5297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757575"/>
              </a:buClr>
              <a:buSzPts val="5297"/>
              <a:buNone/>
              <a:defRPr sz="5297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757575"/>
              </a:buClr>
              <a:buSzPts val="5297"/>
              <a:buNone/>
              <a:defRPr sz="5297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757575"/>
              </a:buClr>
              <a:buSzPts val="5297"/>
              <a:buNone/>
              <a:defRPr sz="5297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085364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085368" y="10492870"/>
            <a:ext cx="12807832" cy="51423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b="1" sz="7946"/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b="1" sz="6622"/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b="1" sz="5960"/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2085368" y="15635264"/>
            <a:ext cx="12807832" cy="22997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5326828" y="10492870"/>
            <a:ext cx="12870909" cy="51423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b="1" sz="7946"/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b="1" sz="6622"/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b="1" sz="5960"/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5326828" y="15635264"/>
            <a:ext cx="12870909" cy="22997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Play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01382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0595"/>
              <a:buChar char="•"/>
              <a:defRPr sz="10595"/>
            </a:lvl1pPr>
            <a:lvl2pPr indent="-817308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71"/>
              <a:buChar char="•"/>
              <a:defRPr sz="9271"/>
            </a:lvl2pPr>
            <a:lvl3pPr indent="-733171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Char char="•"/>
              <a:defRPr sz="7946"/>
            </a:lvl3pPr>
            <a:lvl4pPr indent="-649097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4pPr>
            <a:lvl5pPr indent="-649097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5pPr>
            <a:lvl6pPr indent="-649097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6pPr>
            <a:lvl7pPr indent="-649097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7pPr>
            <a:lvl8pPr indent="-649097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8pPr>
            <a:lvl9pPr indent="-649096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Play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68"/>
              <a:buFont typeface="Play"/>
              <a:buNone/>
              <a:defRPr b="0" i="0" sz="14567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17308" lvl="0" marL="457200" marR="0" rtl="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9271"/>
              <a:buFont typeface="Arial"/>
              <a:buChar char="•"/>
              <a:defRPr b="0" i="0" sz="927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733171" lvl="1" marL="9144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Font typeface="Arial"/>
              <a:buChar char="•"/>
              <a:defRPr b="0" i="0" sz="794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49097" lvl="2" marL="13716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Char char="•"/>
              <a:defRPr b="0" i="0" sz="6622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07060" lvl="3" marL="18288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07060" lvl="4" marL="22860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07060" lvl="5" marL="27432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07060" lvl="6" marL="32004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07060" lvl="7" marL="36576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07059" lvl="8" marL="41148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519502" y="28670533"/>
            <a:ext cx="29001328" cy="7379909"/>
          </a:xfrm>
          <a:prstGeom prst="roundRect">
            <a:avLst>
              <a:gd fmla="val 10771" name="adj"/>
            </a:avLst>
          </a:prstGeom>
          <a:solidFill>
            <a:srgbClr val="54A9B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screen shot of a phone&#10;&#10;AI-generated content may be incorrect."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6891"/>
            <a:ext cx="30295230" cy="4282065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/>
          <p:nvPr/>
        </p:nvSpPr>
        <p:spPr>
          <a:xfrm>
            <a:off x="560970" y="3890857"/>
            <a:ext cx="29001327" cy="251567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54A9B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4" u="none" cap="none" strike="noStrike">
                <a:solidFill>
                  <a:srgbClr val="D8127E"/>
                </a:solidFill>
                <a:latin typeface="Arial"/>
                <a:ea typeface="Arial"/>
                <a:cs typeface="Arial"/>
                <a:sym typeface="Arial"/>
              </a:rPr>
              <a:t>TÊN POSTER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2" u="none" cap="none" strike="noStrike">
                <a:solidFill>
                  <a:srgbClr val="54A9B5"/>
                </a:solidFill>
                <a:latin typeface="Arial"/>
                <a:ea typeface="Arial"/>
                <a:cs typeface="Arial"/>
                <a:sym typeface="Arial"/>
              </a:rPr>
              <a:t>Thông tin về tác giả: _________________________________</a:t>
            </a:r>
            <a:endParaRPr sz="2802">
              <a:solidFill>
                <a:srgbClr val="54A9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2">
                <a:solidFill>
                  <a:srgbClr val="54A9B5"/>
                </a:solidFill>
                <a:latin typeface="Arial"/>
                <a:ea typeface="Arial"/>
                <a:cs typeface="Arial"/>
                <a:sym typeface="Arial"/>
              </a:rPr>
              <a:t>Đơn vị công tác: ____________________________________</a:t>
            </a:r>
            <a:endParaRPr sz="2802">
              <a:solidFill>
                <a:srgbClr val="54A9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2">
                <a:solidFill>
                  <a:srgbClr val="54A9B5"/>
                </a:solidFill>
                <a:latin typeface="Arial"/>
                <a:ea typeface="Arial"/>
                <a:cs typeface="Arial"/>
                <a:sym typeface="Arial"/>
              </a:rPr>
              <a:t>Thông tin liên hệ: Email:______________________________ Số điện thoại: ___________________ Địa chỉ: ___________________</a:t>
            </a:r>
            <a:endParaRPr sz="2802">
              <a:solidFill>
                <a:srgbClr val="54A9B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560968" y="6753321"/>
            <a:ext cx="5478978" cy="933604"/>
          </a:xfrm>
          <a:prstGeom prst="roundRect">
            <a:avLst>
              <a:gd fmla="val 50000" name="adj"/>
            </a:avLst>
          </a:prstGeom>
          <a:solidFill>
            <a:srgbClr val="54A9B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TÓM TẮT / ABSTRACT 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560967" y="11392357"/>
            <a:ext cx="8093175" cy="933604"/>
          </a:xfrm>
          <a:prstGeom prst="roundRect">
            <a:avLst>
              <a:gd fmla="val 50000" name="adj"/>
            </a:avLst>
          </a:prstGeom>
          <a:solidFill>
            <a:srgbClr val="54A9B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ĐẶT VẤN ĐỀ / MỤC TIÊU NGHIÊN CỨU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560968" y="17406935"/>
            <a:ext cx="5478978" cy="933604"/>
          </a:xfrm>
          <a:prstGeom prst="roundRect">
            <a:avLst>
              <a:gd fmla="val 50000" name="adj"/>
            </a:avLst>
          </a:prstGeom>
          <a:solidFill>
            <a:srgbClr val="54A9B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KẾT QUẢ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560968" y="27443850"/>
            <a:ext cx="5478978" cy="933604"/>
          </a:xfrm>
          <a:prstGeom prst="roundRect">
            <a:avLst>
              <a:gd fmla="val 50000" name="adj"/>
            </a:avLst>
          </a:prstGeom>
          <a:solidFill>
            <a:srgbClr val="54A9B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KẾT LUẬN &amp; ĐỀ XUẤT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560969" y="7890604"/>
            <a:ext cx="28959861" cy="3310797"/>
          </a:xfrm>
          <a:prstGeom prst="roundRect">
            <a:avLst>
              <a:gd fmla="val 10771" name="adj"/>
            </a:avLst>
          </a:prstGeom>
          <a:solidFill>
            <a:srgbClr val="54A9B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560969" y="18628576"/>
            <a:ext cx="29001328" cy="8513172"/>
          </a:xfrm>
          <a:prstGeom prst="roundRect">
            <a:avLst>
              <a:gd fmla="val 4686" name="adj"/>
            </a:avLst>
          </a:prstGeom>
          <a:solidFill>
            <a:srgbClr val="54A9B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560969" y="36352544"/>
            <a:ext cx="3227260" cy="2971603"/>
          </a:xfrm>
          <a:prstGeom prst="roundRect">
            <a:avLst>
              <a:gd fmla="val 10771" name="adj"/>
            </a:avLst>
          </a:prstGeom>
          <a:solidFill>
            <a:srgbClr val="54A9B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QR CODE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dẫn đến toàn văn (nếu có)</a:t>
            </a:r>
            <a:endParaRPr/>
          </a:p>
        </p:txBody>
      </p:sp>
      <p:sp>
        <p:nvSpPr>
          <p:cNvPr id="94" name="Google Shape;94;p1"/>
          <p:cNvSpPr/>
          <p:nvPr/>
        </p:nvSpPr>
        <p:spPr>
          <a:xfrm>
            <a:off x="560969" y="12623975"/>
            <a:ext cx="14112973" cy="4502404"/>
          </a:xfrm>
          <a:prstGeom prst="roundRect">
            <a:avLst>
              <a:gd fmla="val 10771" name="adj"/>
            </a:avLst>
          </a:prstGeom>
          <a:solidFill>
            <a:srgbClr val="54A9B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5020166" y="11460104"/>
            <a:ext cx="8093175" cy="933604"/>
          </a:xfrm>
          <a:prstGeom prst="roundRect">
            <a:avLst>
              <a:gd fmla="val 50000" name="adj"/>
            </a:avLst>
          </a:prstGeom>
          <a:solidFill>
            <a:srgbClr val="54A9B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ĐỐI TƯỢNG – PHƯƠNG PHÁP NGHIÊN CỨU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15020166" y="12597387"/>
            <a:ext cx="14500664" cy="4502404"/>
          </a:xfrm>
          <a:prstGeom prst="roundRect">
            <a:avLst>
              <a:gd fmla="val 10771" name="adj"/>
            </a:avLst>
          </a:prstGeom>
          <a:solidFill>
            <a:srgbClr val="54A9B5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4294769" y="36352544"/>
            <a:ext cx="5478978" cy="933604"/>
          </a:xfrm>
          <a:prstGeom prst="roundRect">
            <a:avLst>
              <a:gd fmla="val 50000" name="adj"/>
            </a:avLst>
          </a:prstGeom>
          <a:solidFill>
            <a:srgbClr val="54A9B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2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TÀI LIỆU THAM KHẢO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560967" y="39320254"/>
            <a:ext cx="150876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Lưu ý: Bố cục có thể thay đổi tùy nội dung bài báo cáo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754382" y="8092530"/>
            <a:ext cx="1724485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(Nội dung Phần Tóm tắt/ Abstract khuyến khích được trình bày bằng tiếng Anh và tiếng Việt)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2025-05-27T15:32:27Z</dcterms:created>
  <dc:creator>Ha Le Thi Chau</dc:creator>
</cp:coreProperties>
</file>